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5"/>
  </p:sldMasterIdLst>
  <p:notesMasterIdLst>
    <p:notesMasterId r:id="rId6"/>
  </p:notes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y="6858000" cx="9144000"/>
  <p:notesSz cx="6858000" cy="9144000"/>
  <p:embeddedFontLst>
    <p:embeddedFont>
      <p:font typeface="Open Sans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GoogleSlidesCustomDataVersion2">
      <go:slidesCustomData xmlns:go="http://customooxmlschemas.google.com/" r:id="rId21" roundtripDataSignature="AMtx7mggWRvCRwhBoX9VpZtrLLbUn5RBm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C777E44-EAC7-4AE1-8AEF-5726BF1E6654}">
  <a:tblStyle styleId="{1C777E44-EAC7-4AE1-8AEF-5726BF1E6654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>
                  <a:alpha val="0"/>
                </a:srgbClr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  <a:tblStyle styleId="{95F8595F-ED24-4763-A840-E9F18436296F}" styleName="Table_1">
    <a:wholeTbl>
      <a:tcTxStyle b="off" i="off">
        <a:font>
          <a:latin typeface="Arial"/>
          <a:ea typeface="Arial"/>
          <a:cs typeface="Arial"/>
        </a:font>
        <a:srgbClr val="000000"/>
      </a:tcTx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OpenSans-boldItalic.fntdata"/><Relationship Id="rId11" Type="http://schemas.openxmlformats.org/officeDocument/2006/relationships/slide" Target="slides/slide5.xml"/><Relationship Id="rId10" Type="http://schemas.openxmlformats.org/officeDocument/2006/relationships/slide" Target="slides/slide4.xml"/><Relationship Id="rId21" Type="http://customschemas.google.com/relationships/presentationmetadata" Target="metadata"/><Relationship Id="rId13" Type="http://schemas.openxmlformats.org/officeDocument/2006/relationships/slide" Target="slides/slide7.xml"/><Relationship Id="rId12" Type="http://schemas.openxmlformats.org/officeDocument/2006/relationships/slide" Target="slides/slide6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3.xml"/><Relationship Id="rId15" Type="http://schemas.openxmlformats.org/officeDocument/2006/relationships/slide" Target="slides/slide9.xml"/><Relationship Id="rId14" Type="http://schemas.openxmlformats.org/officeDocument/2006/relationships/slide" Target="slides/slide8.xml"/><Relationship Id="rId17" Type="http://schemas.openxmlformats.org/officeDocument/2006/relationships/font" Target="fonts/OpenSans-regular.fntdata"/><Relationship Id="rId16" Type="http://schemas.openxmlformats.org/officeDocument/2006/relationships/slide" Target="slides/slide10.xml"/><Relationship Id="rId5" Type="http://schemas.openxmlformats.org/officeDocument/2006/relationships/slideMaster" Target="slideMasters/slideMaster1.xml"/><Relationship Id="rId19" Type="http://schemas.openxmlformats.org/officeDocument/2006/relationships/font" Target="fonts/OpenSans-italic.fntdata"/><Relationship Id="rId6" Type="http://schemas.openxmlformats.org/officeDocument/2006/relationships/notesMaster" Target="notesMasters/notesMaster1.xml"/><Relationship Id="rId18" Type="http://schemas.openxmlformats.org/officeDocument/2006/relationships/font" Target="fonts/OpenSans-bold.fntdata"/><Relationship Id="rId7" Type="http://schemas.openxmlformats.org/officeDocument/2006/relationships/slide" Target="slides/slide1.xml"/><Relationship Id="rId8" Type="http://schemas.openxmlformats.org/officeDocument/2006/relationships/slide" Target="slides/slide2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g2ed67658de1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/>
              <a:t>Reviewed 7/24/2025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86" name="Google Shape;86;g2ed67658de1_0_3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31fe86e0574_0_5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9" name="Google Shape;159;g31fe86e0574_0_5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ed67658de1_0_6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rPr lang="en-US">
                <a:highlight>
                  <a:schemeClr val="lt2"/>
                </a:highlight>
              </a:rPr>
              <a:t>reviewed 7/23/25</a:t>
            </a:r>
            <a:endParaRPr>
              <a:highlight>
                <a:schemeClr val="lt2"/>
              </a:highlight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highlight>
                <a:schemeClr val="lt2"/>
              </a:highlight>
            </a:endParaRPr>
          </a:p>
        </p:txBody>
      </p:sp>
      <p:sp>
        <p:nvSpPr>
          <p:cNvPr id="96" name="Google Shape;96;g2ed67658de1_0_6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ed67658de1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1400">
              <a:solidFill>
                <a:srgbClr val="9FB274"/>
              </a:solidFill>
              <a:latin typeface="Open Sans"/>
              <a:ea typeface="Open Sans"/>
              <a:cs typeface="Open Sans"/>
              <a:sym typeface="Open Sans"/>
            </a:endParaRPr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05" name="Google Shape;105;g2ed67658de1_0_9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ffc3a6a221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800">
              <a:highlight>
                <a:srgbClr val="FCE5CD"/>
              </a:highlight>
              <a:latin typeface="Bookman Old Style"/>
              <a:ea typeface="Bookman Old Style"/>
              <a:cs typeface="Bookman Old Style"/>
              <a:sym typeface="Bookman Old Style"/>
            </a:endParaRPr>
          </a:p>
        </p:txBody>
      </p:sp>
      <p:sp>
        <p:nvSpPr>
          <p:cNvPr id="114" name="Google Shape;114;g2ffc3a6a221_0_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31fe86e0574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1" name="Google Shape;121;g31fe86e0574_0_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31fe86e0574_0_1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27" name="Google Shape;127;g31fe86e0574_0_10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g31fe86e0574_0_18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3" name="Google Shape;133;g31fe86e0574_0_18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31fe86e0574_0_2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39" name="Google Shape;139;g31fe86e0574_0_27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g31fe86e0574_0_4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</a:pPr>
            <a:r>
              <a:t/>
            </a:r>
            <a:endParaRPr/>
          </a:p>
        </p:txBody>
      </p:sp>
      <p:sp>
        <p:nvSpPr>
          <p:cNvPr id="152" name="Google Shape;152;g31fe86e0574_0_43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4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8" name="Google Shape;1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3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2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24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1" name="Google Shape;81;p2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5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5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4" name="Google Shape;24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" name="Google Shape;26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7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7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7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0" name="Google Shape;30;p17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1" name="Google Shape;31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6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16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37" name="Google Shape;37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2" name="Google Shape;42;p18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3" name="Google Shape;43;p18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4" name="Google Shape;44;p18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5" name="Google Shape;45;p18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6" name="Google Shape;46;p1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9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1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2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2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7" name="Google Shape;57;p2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1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61" name="Google Shape;61;p2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2" name="Google Shape;62;p2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2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4" name="Google Shape;64;p2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2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2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9" name="Google Shape;69;p2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1" name="Google Shape;71;p2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8" name="Google Shape;88;g2ed67658de1_0_35"/>
          <p:cNvGraphicFramePr/>
          <p:nvPr/>
        </p:nvGraphicFramePr>
        <p:xfrm>
          <a:off x="381000" y="304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{1C777E44-EAC7-4AE1-8AEF-5726BF1E6654}</a:tableStyleId>
              </a:tblPr>
              <a:tblGrid>
                <a:gridCol w="1200750"/>
                <a:gridCol w="1200750"/>
                <a:gridCol w="1200750"/>
                <a:gridCol w="1200750"/>
                <a:gridCol w="1200900"/>
                <a:gridCol w="1200600"/>
                <a:gridCol w="1200750"/>
              </a:tblGrid>
              <a:tr h="620900"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US" sz="29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AUGUST 202</a:t>
                      </a:r>
                      <a:r>
                        <a:rPr b="1" lang="en-US" sz="29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</a:t>
                      </a:r>
                      <a:endParaRPr b="1" i="0" sz="26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48075" marB="48075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6209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Sunday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Monday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Tuesday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Wednesday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Thursday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Friday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Saturday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209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Bookman Old Style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endParaRPr b="1" sz="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Faculty Day Off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79680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4 </a:t>
                      </a:r>
                      <a:endParaRPr sz="9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0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10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6 </a:t>
                      </a:r>
                      <a:endParaRPr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7</a:t>
                      </a:r>
                      <a:endParaRPr b="1" sz="5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8</a:t>
                      </a:r>
                      <a:endParaRPr b="1" sz="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Faculty Day Off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9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00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10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14 </a:t>
                      </a:r>
                      <a:endParaRPr sz="12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15</a:t>
                      </a:r>
                      <a:endParaRPr b="1" sz="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Faculty Day Off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F2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16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434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17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8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19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20 </a:t>
                      </a:r>
                      <a:endParaRPr sz="11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21 </a:t>
                      </a:r>
                      <a:endParaRPr sz="9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22</a:t>
                      </a:r>
                      <a:endParaRPr b="1" sz="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23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highlight>
                          <a:srgbClr val="C9DAF8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14052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24/31</a:t>
                      </a:r>
                      <a:endParaRPr sz="1100" u="none" cap="none" strike="noStrike">
                        <a:highlight>
                          <a:srgbClr val="C9DAF8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highlight>
                          <a:srgbClr val="C9DAF8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</a:t>
                      </a:r>
                      <a:endParaRPr sz="13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6 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7</a:t>
                      </a:r>
                      <a:endParaRPr b="1" sz="10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28 </a:t>
                      </a:r>
                      <a:endParaRPr sz="7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700"/>
                        <a:buFont typeface="Arial"/>
                        <a:buNone/>
                      </a:pPr>
                      <a:r>
                        <a:t/>
                      </a:r>
                      <a:endParaRPr sz="7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29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30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89" name="Google Shape;89;g2ed67658de1_0_35"/>
          <p:cNvSpPr/>
          <p:nvPr/>
        </p:nvSpPr>
        <p:spPr>
          <a:xfrm>
            <a:off x="1712950" y="6110500"/>
            <a:ext cx="964200" cy="475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Set Up Workspace</a:t>
            </a: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90" name="Google Shape;90;g2ed67658de1_0_35"/>
          <p:cNvGraphicFramePr/>
          <p:nvPr/>
        </p:nvGraphicFramePr>
        <p:xfrm>
          <a:off x="381007" y="940819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{95F8595F-ED24-4763-A840-E9F18436296F}</a:tableStyleId>
              </a:tblPr>
              <a:tblGrid>
                <a:gridCol w="8405250"/>
              </a:tblGrid>
              <a:tr h="1821875">
                <a:tc>
                  <a:txBody>
                    <a:bodyPr/>
                    <a:lstStyle/>
                    <a:p>
                      <a:pPr indent="0" lvl="0" marL="45720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solidFill>
                          <a:schemeClr val="dk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91" name="Google Shape;91;g2ed67658de1_0_35"/>
          <p:cNvSpPr/>
          <p:nvPr/>
        </p:nvSpPr>
        <p:spPr>
          <a:xfrm>
            <a:off x="3070150" y="5750888"/>
            <a:ext cx="2844000" cy="475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BOY Assessments for New Scholars</a:t>
            </a:r>
            <a:endParaRPr b="1" i="0" sz="1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g2ed67658de1_0_35"/>
          <p:cNvSpPr txBox="1"/>
          <p:nvPr/>
        </p:nvSpPr>
        <p:spPr>
          <a:xfrm>
            <a:off x="2677150" y="6178900"/>
            <a:ext cx="4007400" cy="3387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1" i="0" lang="en-US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1:1 Meetings  (New</a:t>
            </a:r>
            <a:r>
              <a:rPr b="1" lang="en-US" sz="1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Fams)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" name="Google Shape;93;g2ed67658de1_0_35"/>
          <p:cNvSpPr/>
          <p:nvPr/>
        </p:nvSpPr>
        <p:spPr>
          <a:xfrm>
            <a:off x="4018500" y="4257875"/>
            <a:ext cx="1076700" cy="1133400"/>
          </a:xfrm>
          <a:prstGeom prst="rect">
            <a:avLst/>
          </a:prstGeom>
          <a:solidFill>
            <a:srgbClr val="EEECE1"/>
          </a:solidFill>
          <a:ln cap="flat" cmpd="sng" w="9525">
            <a:solidFill>
              <a:srgbClr val="EEEC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t/>
            </a:r>
            <a:endParaRPr b="0" i="0" sz="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5:45-6:30</a:t>
            </a:r>
            <a:r>
              <a:rPr lang="en-US" sz="900">
                <a:latin typeface="Calibri"/>
                <a:ea typeface="Calibri"/>
                <a:cs typeface="Calibri"/>
                <a:sym typeface="Calibri"/>
              </a:rPr>
              <a:t> K-12</a:t>
            </a:r>
            <a:r>
              <a:rPr b="0" i="0" lang="en-US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Virtual Orientation</a:t>
            </a:r>
            <a:endParaRPr b="0" i="0" sz="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6:30-7:00  PTSO </a:t>
            </a:r>
            <a:endParaRPr b="0" i="0" sz="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Mtg. ALL </a:t>
            </a:r>
            <a:r>
              <a:rPr lang="en-US" sz="900">
                <a:latin typeface="Calibri"/>
                <a:ea typeface="Calibri"/>
                <a:cs typeface="Calibri"/>
                <a:sym typeface="Calibri"/>
              </a:rPr>
              <a:t>A</a:t>
            </a:r>
            <a:r>
              <a:rPr b="0" i="0" lang="en-US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cademies</a:t>
            </a:r>
            <a:endParaRPr b="0" i="0" sz="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b="0" i="0" lang="en-US" sz="9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7:00-7:45 PM</a:t>
            </a:r>
            <a:endParaRPr b="0" i="0" sz="9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</a:pPr>
            <a:r>
              <a:rPr lang="en-US" sz="900">
                <a:latin typeface="Calibri"/>
                <a:ea typeface="Calibri"/>
                <a:cs typeface="Calibri"/>
                <a:sym typeface="Calibri"/>
              </a:rPr>
              <a:t>Pre Pro Academy Orientation </a:t>
            </a:r>
            <a:endParaRPr b="0" i="0" sz="1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1" name="Google Shape;161;g31fe86e0574_0_516"/>
          <p:cNvGraphicFramePr/>
          <p:nvPr/>
        </p:nvGraphicFramePr>
        <p:xfrm>
          <a:off x="369375" y="1224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{1C777E44-EAC7-4AE1-8AEF-5726BF1E6654}</a:tableStyleId>
              </a:tblPr>
              <a:tblGrid>
                <a:gridCol w="1200750"/>
                <a:gridCol w="1200750"/>
                <a:gridCol w="1200750"/>
                <a:gridCol w="1200750"/>
                <a:gridCol w="1200750"/>
                <a:gridCol w="1393750"/>
                <a:gridCol w="1007750"/>
              </a:tblGrid>
              <a:tr h="653150"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i="0" lang="en-US" sz="29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MAY 2026</a:t>
                      </a:r>
                      <a:endParaRPr b="1" i="0" sz="26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48075" marB="48075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Sunday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Monday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Tuesday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Wednesday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Thursday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Friday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Saturday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31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Calibri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Shark Tank Consultations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>
                          <a:highlight>
                            <a:srgbClr val="FCE5CD"/>
                          </a:highlight>
                        </a:rPr>
                        <a:t>6th Annual</a:t>
                      </a:r>
                      <a:endParaRPr b="1" sz="1000">
                        <a:highlight>
                          <a:srgbClr val="FCE5CD"/>
                        </a:highlight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>
                          <a:highlight>
                            <a:srgbClr val="FCE5CD"/>
                          </a:highlight>
                        </a:rPr>
                        <a:t>Graduation (Tentative)</a:t>
                      </a:r>
                      <a:endParaRPr sz="1500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4</a:t>
                      </a:r>
                      <a:endParaRPr b="1" sz="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Shark Tank Projects Due Today</a:t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6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800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7</a:t>
                      </a:r>
                      <a:endParaRPr b="1" sz="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Live Showing: Shark Tank Compilation!</a:t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Families Invited v</a:t>
                      </a:r>
                      <a:r>
                        <a:rPr b="1" lang="en-US" sz="800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ia Zoom</a:t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8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900" u="none" cap="none" strike="noStrike">
                          <a:solidFill>
                            <a:srgbClr val="180A5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Virtual Field Day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9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10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11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EOY NWEA MAP Testing</a:t>
                      </a:r>
                      <a:endParaRPr b="1" sz="10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12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EOY NWEA MAP Testing</a:t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13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EOY NWEA MAP Testing</a:t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14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EOY NWEA MAP Testing</a:t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15</a:t>
                      </a:r>
                      <a:r>
                        <a:rPr b="1" lang="en-US" sz="1950" u="none" cap="none" strike="noStrike">
                          <a:solidFill>
                            <a:srgbClr val="180A5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🌟</a:t>
                      </a:r>
                      <a:endParaRPr b="1" sz="1950" u="none" cap="none" strike="noStrike">
                        <a:solidFill>
                          <a:srgbClr val="180A5C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900" u="none" cap="none" strike="noStrike">
                          <a:solidFill>
                            <a:srgbClr val="180A5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Last Day of School</a:t>
                      </a:r>
                      <a:endParaRPr b="1" sz="900" u="none" cap="none" strike="noStrike">
                        <a:solidFill>
                          <a:srgbClr val="180A5C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br>
                        <a:rPr b="1" lang="en-US" sz="500" u="none" cap="none" strike="noStrike">
                          <a:solidFill>
                            <a:srgbClr val="180A5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b="1" lang="en-US" sz="900" u="none" cap="none" strike="noStrike">
                          <a:solidFill>
                            <a:srgbClr val="180A5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Community Meeting</a:t>
                      </a:r>
                      <a:endParaRPr b="1" sz="900" u="none" cap="none" strike="noStrike">
                        <a:solidFill>
                          <a:srgbClr val="180A5C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900" u="none" cap="none" strike="noStrike">
                          <a:solidFill>
                            <a:srgbClr val="180A5C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Awards Day &amp; Choir Performance</a:t>
                      </a:r>
                      <a:endParaRPr b="1" sz="900" u="none" cap="none" strike="noStrike">
                        <a:solidFill>
                          <a:srgbClr val="180A5C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highlight>
                            <a:srgbClr val="FCE5CD"/>
                          </a:highlight>
                        </a:rPr>
                        <a:t>Mandatory Family Attendance </a:t>
                      </a:r>
                      <a:r>
                        <a:rPr b="1" lang="en-US" sz="800">
                          <a:highlight>
                            <a:srgbClr val="FCE5CD"/>
                          </a:highlight>
                        </a:rPr>
                        <a:t>via Zoom</a:t>
                      </a:r>
                      <a:endParaRPr b="1" sz="900" u="none" cap="none" strike="noStrike">
                        <a:solidFill>
                          <a:srgbClr val="180A5C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16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17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18</a:t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Bookman Old Style"/>
                        <a:buNone/>
                      </a:pPr>
                      <a:r>
                        <a:rPr lang="en-US" sz="1000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Faculty Off</a:t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19</a:t>
                      </a:r>
                      <a:endParaRPr sz="8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Bookman Old Style"/>
                        <a:buNone/>
                      </a:pPr>
                      <a:r>
                        <a:rPr lang="en-US" sz="1000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Faculty Off</a:t>
                      </a:r>
                      <a:endParaRPr sz="8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highlight>
                          <a:srgbClr val="FCE5CD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20</a:t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Bookman Old Style"/>
                        <a:buNone/>
                      </a:pPr>
                      <a:r>
                        <a:rPr lang="en-US" sz="1000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Faculty Off</a:t>
                      </a:r>
                      <a:endParaRPr sz="1000" u="none" cap="none" strike="noStrike">
                        <a:highlight>
                          <a:srgbClr val="FCE5CD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21</a:t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Bookman Old Style"/>
                        <a:buNone/>
                      </a:pPr>
                      <a:r>
                        <a:rPr lang="en-US" sz="1000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Faculty Off</a:t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10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22</a:t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Bookman Old Style"/>
                        <a:buNone/>
                      </a:pPr>
                      <a:r>
                        <a:rPr lang="en-US" sz="1000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Faculty Off</a:t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solidFill>
                          <a:srgbClr val="C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solidFill>
                          <a:srgbClr val="C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solidFill>
                          <a:srgbClr val="C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solidFill>
                          <a:srgbClr val="C00000"/>
                        </a:solidFill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23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24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25</a:t>
                      </a:r>
                      <a:endParaRPr sz="10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Bookman Old Style"/>
                        <a:buNone/>
                      </a:pPr>
                      <a:r>
                        <a:rPr lang="en-US" sz="1000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Faculty Off</a:t>
                      </a:r>
                      <a:endParaRPr sz="10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Bookman Old Style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Memorial Day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26</a:t>
                      </a:r>
                      <a:endParaRPr sz="8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>
                          <a:highlight>
                            <a:srgbClr val="FCE5CD"/>
                          </a:highlight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Retesting</a:t>
                      </a:r>
                      <a:endParaRPr sz="1000">
                        <a:highlight>
                          <a:srgbClr val="FCE5CD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27</a:t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>
                          <a:highlight>
                            <a:srgbClr val="FCE5CD"/>
                          </a:highlight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Retesting</a:t>
                      </a:r>
                      <a:endParaRPr sz="1000">
                        <a:highlight>
                          <a:srgbClr val="FCE5CD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28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lang="en-US" sz="1000">
                          <a:highlight>
                            <a:srgbClr val="FCE5CD"/>
                          </a:highlight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Retesting</a:t>
                      </a:r>
                      <a:endParaRPr sz="1000">
                        <a:highlight>
                          <a:srgbClr val="FCE5CD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8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29</a:t>
                      </a:r>
                      <a:endParaRPr b="1" sz="1000" u="none" cap="none" strike="noStrike">
                        <a:highlight>
                          <a:srgbClr val="D0E0E3"/>
                        </a:highlight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30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62" name="Google Shape;162;g31fe86e0574_0_516"/>
          <p:cNvGraphicFramePr/>
          <p:nvPr/>
        </p:nvGraphicFramePr>
        <p:xfrm>
          <a:off x="438207" y="927984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{95F8595F-ED24-4763-A840-E9F18436296F}</a:tableStyleId>
              </a:tblPr>
              <a:tblGrid>
                <a:gridCol w="8395850"/>
              </a:tblGrid>
              <a:tr h="1080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sng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NOTES: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MAY 25: </a:t>
                      </a: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Memorial Day</a:t>
                      </a:r>
                      <a:endParaRPr sz="12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63" name="Google Shape;163;g31fe86e0574_0_516"/>
          <p:cNvSpPr txBox="1"/>
          <p:nvPr/>
        </p:nvSpPr>
        <p:spPr>
          <a:xfrm>
            <a:off x="6733450" y="5797050"/>
            <a:ext cx="948000" cy="5232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📝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1" i="0" lang="en-US" sz="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Report Cards</a:t>
            </a:r>
            <a:endParaRPr b="1" i="0" sz="8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8" name="Google Shape;98;g2ed67658de1_0_64"/>
          <p:cNvGraphicFramePr/>
          <p:nvPr/>
        </p:nvGraphicFramePr>
        <p:xfrm>
          <a:off x="381000" y="304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{1C777E44-EAC7-4AE1-8AEF-5726BF1E6654}</a:tableStyleId>
              </a:tblPr>
              <a:tblGrid>
                <a:gridCol w="1200750"/>
                <a:gridCol w="1200750"/>
                <a:gridCol w="1200750"/>
                <a:gridCol w="1200750"/>
                <a:gridCol w="1200750"/>
                <a:gridCol w="1200750"/>
                <a:gridCol w="1200750"/>
              </a:tblGrid>
              <a:tr h="653150"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US" sz="29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SEPTEMBER 202</a:t>
                      </a:r>
                      <a:r>
                        <a:rPr b="1" lang="en-US" sz="29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</a:t>
                      </a:r>
                      <a:endParaRPr b="1" i="0" sz="26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48075" marB="48075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Sunday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Monday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Tuesday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Wednesday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Thursday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Friday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Saturday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 No School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highlight>
                          <a:srgbClr val="C9DAF8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900" u="none" cap="none" strike="noStrike">
                          <a:highlight>
                            <a:srgbClr val="C9DAF8"/>
                          </a:highlight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New Student Kick Off Day </a:t>
                      </a:r>
                      <a:endParaRPr b="1" sz="900" u="none" cap="none" strike="noStrike">
                        <a:highlight>
                          <a:srgbClr val="C9DAF8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Bookman Old Style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4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Bookman Old Style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Bookman Old Style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6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7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1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8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9</a:t>
                      </a:r>
                      <a:r>
                        <a:rPr b="1" lang="en-US" sz="8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 Begin Unit # 1 Lower Academy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10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11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12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STEAM Day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13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14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  <a:extLst>
                            <a:ext uri="http://customooxmlschemas.google.com/">
                              <go:slidesCustomData xmlns:go="http://customooxmlschemas.google.com/" textRoundtripDataId="0"/>
                            </a:ext>
                          </a:extLst>
                        </a:rPr>
                        <a:t>16  </a:t>
                      </a:r>
                      <a:endParaRPr sz="11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17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18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19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Passion Project Day</a:t>
                      </a:r>
                      <a:endParaRPr b="1"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b="1"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20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21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 </a:t>
                      </a:r>
                      <a:endParaRPr b="1" sz="800" u="none" cap="none" strike="noStrike">
                        <a:highlight>
                          <a:srgbClr val="FCE5CD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23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24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25</a:t>
                      </a:r>
                      <a:endParaRPr b="1" sz="800">
                        <a:highlight>
                          <a:srgbClr val="FCE5CD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26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STEAM Day</a:t>
                      </a:r>
                      <a:endParaRPr b="1"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1" sz="8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800">
                          <a:highlight>
                            <a:srgbClr val="FCE5CD"/>
                          </a:highlight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Community Meeting # 1-Curriculum Day</a:t>
                      </a:r>
                      <a:endParaRPr b="1" sz="800">
                        <a:highlight>
                          <a:srgbClr val="FCE5CD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>
                        <a:highlight>
                          <a:srgbClr val="FCE5CD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27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28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29</a:t>
                      </a:r>
                      <a:b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</a:br>
                      <a:r>
                        <a:rPr b="1" lang="en-US" sz="1000" u="none" cap="none" strike="noStrike">
                          <a:solidFill>
                            <a:schemeClr val="accent4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Culture Credit Marvelous Monday (MM)</a:t>
                      </a:r>
                      <a:endParaRPr b="1" sz="10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b="1" sz="10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chemeClr val="accent4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No reg. AM Classes until 1 PM EST</a:t>
                      </a:r>
                      <a:endParaRPr b="1" sz="10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30</a:t>
                      </a:r>
                      <a:endParaRPr sz="1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99" name="Google Shape;99;g2ed67658de1_0_64"/>
          <p:cNvSpPr/>
          <p:nvPr/>
        </p:nvSpPr>
        <p:spPr>
          <a:xfrm>
            <a:off x="6453250" y="1944500"/>
            <a:ext cx="1060500" cy="2616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i="0" lang="en-US" sz="8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First Full Day - STEAM</a:t>
            </a:r>
            <a:endParaRPr b="0" i="0" sz="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g2ed67658de1_0_64"/>
          <p:cNvSpPr txBox="1"/>
          <p:nvPr/>
        </p:nvSpPr>
        <p:spPr>
          <a:xfrm>
            <a:off x="2883100" y="1611100"/>
            <a:ext cx="585600" cy="5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20000"/>
              </a:lnSpc>
              <a:spcBef>
                <a:spcPts val="2500"/>
              </a:spcBef>
              <a:spcAft>
                <a:spcPts val="2500"/>
              </a:spcAft>
              <a:buClr>
                <a:srgbClr val="000000"/>
              </a:buClr>
              <a:buSzPts val="2250"/>
              <a:buFont typeface="Arial"/>
              <a:buNone/>
            </a:pPr>
            <a:r>
              <a:rPr b="1" i="0" lang="en-US" sz="2250" u="none" cap="none" strike="noStrike">
                <a:solidFill>
                  <a:srgbClr val="180A5C"/>
                </a:solidFill>
                <a:latin typeface="Arial"/>
                <a:ea typeface="Arial"/>
                <a:cs typeface="Arial"/>
                <a:sym typeface="Arial"/>
              </a:rPr>
              <a:t>🌟</a:t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g2ed67658de1_0_64"/>
          <p:cNvSpPr/>
          <p:nvPr/>
        </p:nvSpPr>
        <p:spPr>
          <a:xfrm>
            <a:off x="3260650" y="1659200"/>
            <a:ext cx="677700" cy="483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i="0" lang="en-US" sz="6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First Day of School New Scholars &amp; All Upper Academy</a:t>
            </a:r>
            <a:endParaRPr b="0" i="0" sz="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g2ed67658de1_0_64"/>
          <p:cNvSpPr/>
          <p:nvPr/>
        </p:nvSpPr>
        <p:spPr>
          <a:xfrm>
            <a:off x="4305550" y="1833300"/>
            <a:ext cx="677700" cy="6015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Arial"/>
              <a:buNone/>
            </a:pPr>
            <a:r>
              <a:rPr b="1" i="0" lang="en-US" sz="600" u="none" cap="none" strike="noStrike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First Day of School Returning Lower </a:t>
            </a:r>
            <a:r>
              <a:rPr b="1" lang="en-US" sz="600">
                <a:solidFill>
                  <a:schemeClr val="dk1"/>
                </a:solidFill>
                <a:latin typeface="Bookman Old Style"/>
                <a:ea typeface="Bookman Old Style"/>
                <a:cs typeface="Bookman Old Style"/>
                <a:sym typeface="Bookman Old Style"/>
              </a:rPr>
              <a:t>Academy Scholars</a:t>
            </a:r>
            <a:endParaRPr b="0" i="0" sz="6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7" name="Google Shape;107;g2ed67658de1_0_92"/>
          <p:cNvGraphicFramePr/>
          <p:nvPr/>
        </p:nvGraphicFramePr>
        <p:xfrm>
          <a:off x="369375" y="1437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{1C777E44-EAC7-4AE1-8AEF-5726BF1E6654}</a:tableStyleId>
              </a:tblPr>
              <a:tblGrid>
                <a:gridCol w="1200750"/>
                <a:gridCol w="1200750"/>
                <a:gridCol w="1200750"/>
                <a:gridCol w="1200750"/>
                <a:gridCol w="1200750"/>
                <a:gridCol w="1200750"/>
                <a:gridCol w="1200750"/>
              </a:tblGrid>
              <a:tr h="653150"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US" sz="29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OCTOBER 202</a:t>
                      </a:r>
                      <a:r>
                        <a:rPr b="1" lang="en-US" sz="29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</a:t>
                      </a:r>
                      <a:endParaRPr b="1" i="0" sz="26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48075" marB="48075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Sunday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Monday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Tuesday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Wednesday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Thursday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Friday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Saturday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r>
                        <a:rPr b="1" lang="en-US" sz="8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 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</a:t>
                      </a:r>
                      <a:endParaRPr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Passion Project Day</a:t>
                      </a:r>
                      <a:endParaRPr b="1"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4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6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7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8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9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10 </a:t>
                      </a:r>
                      <a:r>
                        <a:rPr b="1" lang="en-US" sz="800" u="none" cap="none" strike="noStrike"/>
                        <a:t>No School</a:t>
                      </a:r>
                      <a:endParaRPr b="1" sz="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Faculty Professional Development Day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11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12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 </a:t>
                      </a:r>
                      <a:endParaRPr b="1" sz="800" u="none" cap="none" strike="noStrike">
                        <a:highlight>
                          <a:srgbClr val="FFF2CC"/>
                        </a:highlight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highlight>
                          <a:srgbClr val="FCE5CD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4</a:t>
                      </a:r>
                      <a:endParaRPr b="1" sz="800" u="none" cap="none" strike="noStrike">
                        <a:highlight>
                          <a:srgbClr val="FCE5CD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none" cap="none" strike="noStrike"/>
                        <a:t>16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End of Unit # 1</a:t>
                      </a:r>
                      <a:endParaRPr b="1"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800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Lower Academy</a:t>
                      </a:r>
                      <a:endParaRPr b="1" sz="8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"/>
                        <a:buFont typeface="Arial"/>
                        <a:buNone/>
                      </a:pPr>
                      <a:r>
                        <a:t/>
                      </a:r>
                      <a:endParaRPr b="1" sz="400" u="none" cap="none" strike="noStrike">
                        <a:highlight>
                          <a:srgbClr val="FCE5CD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17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800">
                          <a:highlight>
                            <a:srgbClr val="FCE5CD"/>
                          </a:highlight>
                        </a:rPr>
                        <a:t>Fall Community Meeting # 2</a:t>
                      </a:r>
                      <a:endParaRPr b="1" sz="800">
                        <a:highlight>
                          <a:srgbClr val="FCE5CD"/>
                        </a:highlight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800">
                          <a:highlight>
                            <a:srgbClr val="FCE5CD"/>
                          </a:highlight>
                        </a:rPr>
                        <a:t>Mandatory Family Attendance via Zoom</a:t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4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highlight>
                          <a:srgbClr val="FCE5CD"/>
                        </a:highlight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19050">
                      <a:solidFill>
                        <a:srgbClr val="C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rgbClr val="C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rgbClr val="C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18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19050">
                      <a:solidFill>
                        <a:srgbClr val="C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19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0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chemeClr val="accent4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Culture Credit Marvelous Monday (MM)</a:t>
                      </a:r>
                      <a:endParaRPr b="1"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chemeClr val="accent4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No reg. AM Classes until 1 PM EST</a:t>
                      </a:r>
                      <a:endParaRPr b="1"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C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C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21</a:t>
                      </a: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 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highlight>
                          <a:srgbClr val="FFF2CC"/>
                        </a:highlight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C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23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24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9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Student Led Conferences </a:t>
                      </a:r>
                      <a:endParaRPr b="1" sz="9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b="1" lang="en-US" sz="900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*No classes to allow for conferences</a:t>
                      </a:r>
                      <a:endParaRPr b="1" sz="900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rgbClr val="C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25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26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7</a:t>
                      </a:r>
                      <a:endParaRPr b="1"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*Student Led Conferences</a:t>
                      </a:r>
                      <a:endParaRPr b="1" sz="800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(as needed)</a:t>
                      </a:r>
                      <a:endParaRPr b="1" sz="800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Regular student schedule</a:t>
                      </a:r>
                      <a:endParaRPr b="1" sz="800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8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Begin Unit #2</a:t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800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Lower Academy</a:t>
                      </a:r>
                      <a:endParaRPr b="1" sz="800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29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0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highlight>
                            <a:srgbClr val="FCE5CD"/>
                          </a:highlight>
                        </a:rPr>
                        <a:t>Halloween Dress Up Day</a:t>
                      </a:r>
                      <a:endParaRPr sz="11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rPr lang="en-US" sz="1800" u="none" cap="none" strike="noStrike"/>
                        <a:t>31</a:t>
                      </a:r>
                      <a:endParaRPr sz="1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     STEAM Day</a:t>
                      </a:r>
                      <a:endParaRPr b="1"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08" name="Google Shape;108;g2ed67658de1_0_92"/>
          <p:cNvGraphicFramePr/>
          <p:nvPr/>
        </p:nvGraphicFramePr>
        <p:xfrm>
          <a:off x="374082" y="799404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{95F8595F-ED24-4763-A840-E9F18436296F}</a:tableStyleId>
              </a:tblPr>
              <a:tblGrid>
                <a:gridCol w="8395850"/>
              </a:tblGrid>
              <a:tr h="1080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sng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NOTES: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OCT 11: Yom Kippur</a:t>
                      </a:r>
                      <a:endParaRPr sz="12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OCT 14: </a:t>
                      </a: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Columbus Day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Bookman Old Style"/>
                        <a:buNone/>
                      </a:pPr>
                      <a:r>
                        <a:rPr lang="en-US" sz="12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OCT 31: </a:t>
                      </a: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Halloween</a:t>
                      </a:r>
                      <a:endParaRPr sz="12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/>
                    </a:p>
                  </a:txBody>
                  <a:tcPr marT="45725" marB="45725" marR="91450" marL="91450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09" name="Google Shape;109;g2ed67658de1_0_92"/>
          <p:cNvSpPr txBox="1"/>
          <p:nvPr/>
        </p:nvSpPr>
        <p:spPr>
          <a:xfrm>
            <a:off x="1581750" y="5754725"/>
            <a:ext cx="5289000" cy="3078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b="0" i="0" lang="en-US" sz="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Halloween Shenanigans </a:t>
            </a:r>
            <a:endParaRPr b="0" i="0" sz="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0" name="Google Shape;110;g2ed67658de1_0_92"/>
          <p:cNvSpPr txBox="1"/>
          <p:nvPr/>
        </p:nvSpPr>
        <p:spPr>
          <a:xfrm>
            <a:off x="1581750" y="6062525"/>
            <a:ext cx="5289000" cy="3078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Spirit Week  #1</a:t>
            </a:r>
            <a:endParaRPr b="0" i="0" sz="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g2ed67658de1_0_92"/>
          <p:cNvSpPr txBox="1"/>
          <p:nvPr/>
        </p:nvSpPr>
        <p:spPr>
          <a:xfrm>
            <a:off x="7690250" y="4322350"/>
            <a:ext cx="948000" cy="523200"/>
          </a:xfrm>
          <a:prstGeom prst="rect">
            <a:avLst/>
          </a:prstGeom>
          <a:solidFill>
            <a:srgbClr val="FFF2CC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📝</a:t>
            </a:r>
            <a:r>
              <a:rPr b="1" i="0" lang="en-US" sz="8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Progress Reporting</a:t>
            </a:r>
            <a:endParaRPr b="1" i="0" sz="800" u="none" cap="none" strike="noStrike">
              <a:solidFill>
                <a:srgbClr val="C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6" name="Google Shape;116;g2ffc3a6a221_0_6"/>
          <p:cNvGraphicFramePr/>
          <p:nvPr/>
        </p:nvGraphicFramePr>
        <p:xfrm>
          <a:off x="381000" y="304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{1C777E44-EAC7-4AE1-8AEF-5726BF1E6654}</a:tableStyleId>
              </a:tblPr>
              <a:tblGrid>
                <a:gridCol w="1200750"/>
                <a:gridCol w="1200750"/>
                <a:gridCol w="1200750"/>
                <a:gridCol w="1200750"/>
                <a:gridCol w="1200750"/>
                <a:gridCol w="1200750"/>
                <a:gridCol w="1200750"/>
              </a:tblGrid>
              <a:tr h="653150"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US" sz="29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NOVEMBER 202</a:t>
                      </a:r>
                      <a:r>
                        <a:rPr b="1" lang="en-US" sz="29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</a:t>
                      </a:r>
                      <a:endParaRPr b="1" i="0" sz="26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48075" marB="48075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Sunday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Monday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Tuesday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Wednesday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Thursday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Friday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Saturday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Calibri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 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4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6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b="1" sz="10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b="1" sz="10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7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Passion Project Day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b="1" sz="10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8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9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0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chemeClr val="accent4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Culture Credit Marvelous Monday (MM)</a:t>
                      </a:r>
                      <a:endParaRPr b="1"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chemeClr val="accent4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No reg. AM Classes until 1 PM EST</a:t>
                      </a:r>
                      <a:endParaRPr b="1"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11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No School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6B8A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12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13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14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STEAM Day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15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16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7 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18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19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20 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21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A Day of Thankfulness </a:t>
                      </a:r>
                      <a:endParaRPr b="1" sz="8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22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23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4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25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26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27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28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29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30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7" name="Google Shape;117;g2ffc3a6a221_0_6"/>
          <p:cNvGraphicFramePr/>
          <p:nvPr/>
        </p:nvGraphicFramePr>
        <p:xfrm>
          <a:off x="374082" y="8393391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{95F8595F-ED24-4763-A840-E9F18436296F}</a:tableStyleId>
              </a:tblPr>
              <a:tblGrid>
                <a:gridCol w="8395850"/>
              </a:tblGrid>
              <a:tr h="10806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1400" u="sng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NOTES: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NOV 11: </a:t>
                      </a: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Veterans Day</a:t>
                      </a:r>
                      <a:endParaRPr sz="12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200"/>
                        <a:buFont typeface="Arial"/>
                        <a:buNone/>
                      </a:pPr>
                      <a:r>
                        <a:rPr lang="en-US" sz="12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NOV 28: </a:t>
                      </a:r>
                      <a:r>
                        <a:rPr b="0" i="0" lang="en-US" sz="12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Thanksgiving Day</a:t>
                      </a:r>
                      <a:endParaRPr sz="12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45725" marB="45725" marR="91450" marL="91450">
                    <a:lnL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7F7F7F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118" name="Google Shape;118;g2ffc3a6a221_0_6"/>
          <p:cNvSpPr/>
          <p:nvPr/>
        </p:nvSpPr>
        <p:spPr>
          <a:xfrm>
            <a:off x="1842300" y="5232900"/>
            <a:ext cx="5459400" cy="2616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Thanksgiving Break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3" name="Google Shape;123;g31fe86e0574_0_23"/>
          <p:cNvGraphicFramePr/>
          <p:nvPr/>
        </p:nvGraphicFramePr>
        <p:xfrm>
          <a:off x="369375" y="128925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{1C777E44-EAC7-4AE1-8AEF-5726BF1E6654}</a:tableStyleId>
              </a:tblPr>
              <a:tblGrid>
                <a:gridCol w="1059200"/>
                <a:gridCol w="1342300"/>
                <a:gridCol w="1200750"/>
                <a:gridCol w="1200750"/>
                <a:gridCol w="1200750"/>
                <a:gridCol w="1393750"/>
                <a:gridCol w="1007750"/>
              </a:tblGrid>
              <a:tr h="653150"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US" sz="29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DECEMBER 2025</a:t>
                      </a:r>
                      <a:endParaRPr b="1" i="0" sz="26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48075" marB="48075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Sunday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Monday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Tuesday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Wednesday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Thursday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Friday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Saturday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9069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0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Begin Science Fair Projects</a:t>
                      </a:r>
                      <a:endParaRPr sz="10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Bookman Old Style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/>
                        <a:t>Work on </a:t>
                      </a:r>
                      <a:r>
                        <a:rPr b="1" lang="en-US" sz="800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Science Fair Project </a:t>
                      </a:r>
                      <a:endParaRPr sz="800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</a:t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8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/>
                        <a:t>Work on </a:t>
                      </a:r>
                      <a:r>
                        <a:rPr b="1" lang="en-US" sz="800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Science Fair Project </a:t>
                      </a:r>
                      <a:endParaRPr sz="800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4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8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/>
                        <a:t>Work on </a:t>
                      </a:r>
                      <a:r>
                        <a:rPr b="1" lang="en-US" sz="800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Science Fair Project </a:t>
                      </a:r>
                      <a:endParaRPr sz="800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0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Science Fair Experiment Day</a:t>
                      </a:r>
                      <a:endParaRPr sz="7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6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7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8 </a:t>
                      </a:r>
                      <a:r>
                        <a:rPr lang="en-US" sz="12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Science Fair Projects </a:t>
                      </a:r>
                      <a:r>
                        <a:rPr lang="en-US" sz="10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DUE 10 AM</a:t>
                      </a:r>
                      <a:endParaRPr sz="10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US" sz="8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Scholars live present their projects/slides in classes</a:t>
                      </a:r>
                      <a:endParaRPr sz="800" u="none" cap="none" strike="noStrike"/>
                    </a:p>
                  </a:txBody>
                  <a:tcPr marT="38100" marB="38100" marR="91450" marL="91450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9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800" u="none" cap="none" strike="noStrike"/>
                        <a:t>Science Fair Video Trailers-DUE After School Today</a:t>
                      </a:r>
                      <a:endParaRPr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/>
                        <a:t>Work on Self-Paced Coursework; No Live Classes-Upper Academy</a:t>
                      </a:r>
                      <a:endParaRPr b="1" sz="8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800"/>
                    </a:p>
                  </a:txBody>
                  <a:tcPr marT="38100" marB="38100" marR="91450" marL="91450">
                    <a:lnL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10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8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8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8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8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/>
                        <a:t>Work on Self-Paced Coursework; No Live Classes-Upper Academy</a:t>
                      </a:r>
                      <a:endParaRPr b="1" sz="8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8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800"/>
                    </a:p>
                  </a:txBody>
                  <a:tcPr marT="38100" marB="38100" marR="91450" marL="9145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11</a:t>
                      </a:r>
                      <a:r>
                        <a:rPr lang="en-US" sz="10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 </a:t>
                      </a:r>
                      <a:endParaRPr b="1" sz="8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/>
                        <a:t>Work on Self-Paced Coursework; No Live Classes-Upper Academy</a:t>
                      </a:r>
                      <a:endParaRPr b="1" sz="800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End of Unit #2 Lower Academy</a:t>
                      </a:r>
                      <a:endParaRPr sz="10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US" sz="800" u="none" cap="none" strike="noStrike"/>
                        <a:t>Quirky Kids Science Fair Lower Academy</a:t>
                      </a:r>
                      <a:endParaRPr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US" sz="800" u="none" cap="none" strike="noStrike"/>
                        <a:t>Video Compilation Shown During School</a:t>
                      </a:r>
                      <a:endParaRPr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US" sz="800" u="none" cap="none" strike="noStrike"/>
                        <a:t>Families Invited via Zoom; Upper Academy Sent Out to Families</a:t>
                      </a:r>
                      <a:endParaRPr sz="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12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Community Meeting #</a:t>
                      </a:r>
                      <a:r>
                        <a:rPr b="1" lang="en-US" sz="800"/>
                        <a:t>3</a:t>
                      </a:r>
                      <a:endParaRPr b="1"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Winter Performance</a:t>
                      </a:r>
                      <a:endParaRPr b="1"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highlight>
                            <a:srgbClr val="FCE5CD"/>
                          </a:highlight>
                        </a:rPr>
                        <a:t>Mandatory Family Attendance via Zoom</a:t>
                      </a:r>
                      <a:endParaRPr sz="800" u="none" cap="none" strike="noStrike"/>
                    </a:p>
                  </a:txBody>
                  <a:tcPr marT="38100" marB="38100" marR="91450" marL="91450">
                    <a:lnL cap="flat" cmpd="sng" w="19050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CE5CD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13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14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15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800" u="none" cap="none" strike="noStrike"/>
                        <a:t>Experiential Learning Week </a:t>
                      </a:r>
                      <a:endParaRPr sz="800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Work on Self-Paced Coursework; No Live Classes</a:t>
                      </a:r>
                      <a:endParaRPr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Faculty Work Days</a:t>
                      </a:r>
                      <a:endParaRPr b="1" sz="800" u="none" cap="none" strike="noStrike">
                        <a:solidFill>
                          <a:schemeClr val="accent2"/>
                        </a:solidFill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16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800" u="none" cap="none" strike="noStrike"/>
                        <a:t>Experiential Learning Week -</a:t>
                      </a:r>
                      <a:endParaRPr sz="800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Work on Self-Paced Coursework; No Live Classes</a:t>
                      </a:r>
                      <a:endParaRPr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Faculty Work Days</a:t>
                      </a:r>
                      <a:endParaRPr sz="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17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800" u="none" cap="none" strike="noStrike"/>
                        <a:t>Experiential Learning Week </a:t>
                      </a:r>
                      <a:endParaRPr sz="800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Work on Self-Paced Coursework; No Live Classes</a:t>
                      </a:r>
                      <a:endParaRPr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Faculty Work </a:t>
                      </a:r>
                      <a:r>
                        <a:rPr b="1" lang="en-US" sz="800"/>
                        <a:t>Days</a:t>
                      </a:r>
                      <a:endParaRPr sz="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18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800" u="none" cap="none" strike="noStrike"/>
                        <a:t>Experiential Learning Week -</a:t>
                      </a:r>
                      <a:endParaRPr sz="800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Work on Self-Paced Coursework; No Live Classes</a:t>
                      </a:r>
                      <a:endParaRPr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Faculty Work Days</a:t>
                      </a:r>
                      <a:endParaRPr sz="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19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800" u="none" cap="none" strike="noStrike"/>
                        <a:t>Experiential Learning Week</a:t>
                      </a:r>
                      <a:endParaRPr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Work on Self-Paced Coursework; No Live Classes</a:t>
                      </a:r>
                      <a:endParaRPr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Faculty Work Days</a:t>
                      </a:r>
                      <a:endParaRPr sz="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chemeClr val="accent2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20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21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22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800" u="none" cap="none" strike="noStrike"/>
                        <a:t>Winter Break</a:t>
                      </a:r>
                      <a:endParaRPr sz="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23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800" u="none" cap="none" strike="noStrike"/>
                        <a:t>Winter Break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24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800" u="none" cap="none" strike="noStrike"/>
                        <a:t>Winter Break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25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800" u="none" cap="none" strike="noStrike"/>
                        <a:t>Winter Break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26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US" sz="800" u="none" cap="none" strike="noStrike"/>
                        <a:t>Winter Break</a:t>
                      </a:r>
                      <a:endParaRPr sz="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27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28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29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800" u="none" cap="none" strike="noStrike"/>
                        <a:t>Winter Break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30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800" u="none" cap="none" strike="noStrike"/>
                        <a:t>Winter Break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31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800" u="none" cap="none" strike="noStrike"/>
                        <a:t>Winter Break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24" name="Google Shape;124;g31fe86e0574_0_23"/>
          <p:cNvSpPr txBox="1"/>
          <p:nvPr/>
        </p:nvSpPr>
        <p:spPr>
          <a:xfrm>
            <a:off x="799625" y="5848800"/>
            <a:ext cx="3162900" cy="319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t/>
            </a:r>
            <a:endParaRPr b="0" i="0" sz="3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9" name="Google Shape;129;g31fe86e0574_0_106"/>
          <p:cNvGraphicFramePr/>
          <p:nvPr/>
        </p:nvGraphicFramePr>
        <p:xfrm>
          <a:off x="381000" y="304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{1C777E44-EAC7-4AE1-8AEF-5726BF1E6654}</a:tableStyleId>
              </a:tblPr>
              <a:tblGrid>
                <a:gridCol w="1200750"/>
                <a:gridCol w="1200750"/>
                <a:gridCol w="1200750"/>
                <a:gridCol w="1200750"/>
                <a:gridCol w="1200750"/>
                <a:gridCol w="1200750"/>
                <a:gridCol w="1200750"/>
              </a:tblGrid>
              <a:tr h="653150"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US" sz="29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JANUARY 2026</a:t>
                      </a:r>
                      <a:endParaRPr b="1" i="0" sz="26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48075" marB="48075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Sunday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Monday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Tuesday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Wednesday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Thursday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Friday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Saturday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800"/>
                        <a:buFont typeface="Arial"/>
                        <a:buNone/>
                      </a:pPr>
                      <a:r>
                        <a:t/>
                      </a:r>
                      <a:endParaRPr sz="1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Calibri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US" sz="800" u="none" cap="none" strike="noStrike"/>
                        <a:t>Winter Break</a:t>
                      </a:r>
                      <a:endParaRPr sz="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en-US" sz="800" u="none" cap="none" strike="noStrike"/>
                        <a:t>Winter Break</a:t>
                      </a:r>
                      <a:endParaRPr sz="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4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 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1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Back to School!</a:t>
                      </a:r>
                      <a:endParaRPr sz="11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US" sz="800" u="none" cap="none" strike="noStrike">
                          <a:highlight>
                            <a:srgbClr val="FFF2CC"/>
                          </a:highlight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New Year Goal Setting &amp; Be Love Shenanigans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6 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Start Unit # 3 Lower Academy</a:t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7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8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9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10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11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12 </a:t>
                      </a:r>
                      <a:endParaRPr i="1" sz="11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13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0"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14</a:t>
                      </a:r>
                      <a:endParaRPr b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15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16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17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18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19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No School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20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21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22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23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24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25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26 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chemeClr val="accent4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Culture Credit Marvelous Monday (MM)</a:t>
                      </a:r>
                      <a:endParaRPr b="1"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chemeClr val="accent4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No reg. AM Classes until 1 PM EST</a:t>
                      </a:r>
                      <a:endParaRPr b="1" sz="10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27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28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29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30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31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30" name="Google Shape;130;g31fe86e0574_0_106"/>
          <p:cNvSpPr txBox="1"/>
          <p:nvPr/>
        </p:nvSpPr>
        <p:spPr>
          <a:xfrm>
            <a:off x="1948700" y="3529275"/>
            <a:ext cx="4947000" cy="307800"/>
          </a:xfrm>
          <a:prstGeom prst="rect">
            <a:avLst/>
          </a:prstGeom>
          <a:solidFill>
            <a:srgbClr val="FCE5CD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Spirit Week  #2</a:t>
            </a:r>
            <a:endParaRPr b="0" i="0" sz="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5" name="Google Shape;135;g31fe86e0574_0_186"/>
          <p:cNvGraphicFramePr/>
          <p:nvPr/>
        </p:nvGraphicFramePr>
        <p:xfrm>
          <a:off x="381000" y="304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{1C777E44-EAC7-4AE1-8AEF-5726BF1E6654}</a:tableStyleId>
              </a:tblPr>
              <a:tblGrid>
                <a:gridCol w="1200750"/>
                <a:gridCol w="1200750"/>
                <a:gridCol w="1200750"/>
                <a:gridCol w="1200750"/>
                <a:gridCol w="1200750"/>
                <a:gridCol w="1200750"/>
                <a:gridCol w="1200750"/>
              </a:tblGrid>
              <a:tr h="653150"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US" sz="29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FEBRUARY 2026</a:t>
                      </a:r>
                      <a:endParaRPr b="1" i="0" sz="26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48075" marB="48075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Sunday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Monday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Tuesday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Wednesday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Thursday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Friday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Saturday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 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4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6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7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8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9 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rPr lang="en-US" sz="800"/>
                        <a:t>100th Day of School!</a:t>
                      </a:r>
                      <a:endParaRPr sz="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10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11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12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End of Unit #3</a:t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Lower Academy</a:t>
                      </a:r>
                      <a:endParaRPr b="1" sz="800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13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b="1"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14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15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16 </a:t>
                      </a:r>
                      <a:r>
                        <a:rPr lang="en-US" sz="1000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Presidents' Day</a:t>
                      </a:r>
                      <a:endParaRPr sz="13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rPr b="1" lang="en-US" sz="1000" u="none" cap="none" strike="noStrike">
                          <a:solidFill>
                            <a:schemeClr val="accent4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CC MM </a:t>
                      </a:r>
                      <a:endParaRPr b="1" sz="1000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b="1" sz="1000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US" sz="800" u="none" cap="none" strike="noStrike"/>
                        <a:t>Experiential Learning Week </a:t>
                      </a:r>
                      <a:endParaRPr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Wax Museum Project Based Learning</a:t>
                      </a:r>
                      <a:endParaRPr b="1"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Work on Self-Paced Coursework; No Live Classes</a:t>
                      </a:r>
                      <a:endParaRPr b="1" sz="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17</a:t>
                      </a:r>
                      <a:endParaRPr sz="9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US" sz="800" u="none" cap="none" strike="noStrike"/>
                        <a:t>Experiential Learning Week </a:t>
                      </a:r>
                      <a:endParaRPr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Wax Museum Project Based Learning</a:t>
                      </a:r>
                      <a:endParaRPr b="1"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Work on Self-Paced Coursework; No Live Classes</a:t>
                      </a:r>
                      <a:endParaRPr b="1"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18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US" sz="800" u="none" cap="none" strike="noStrike"/>
                        <a:t>Experiential Learning Week </a:t>
                      </a:r>
                      <a:endParaRPr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Wax Museum Project Based Learning</a:t>
                      </a:r>
                      <a:endParaRPr b="1"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Work on Self-Paced Coursework; No Live Classes</a:t>
                      </a:r>
                      <a:endParaRPr b="1"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19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US" sz="800" u="none" cap="none" strike="noStrike"/>
                        <a:t>Experiential Learning Week </a:t>
                      </a:r>
                      <a:endParaRPr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Wax Museum Project Based Learning</a:t>
                      </a:r>
                      <a:endParaRPr b="1"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Work on Self-Paced Coursework; No Live Classes</a:t>
                      </a:r>
                      <a:endParaRPr b="1"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20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sz="10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US" sz="800" u="none" cap="none" strike="noStrike"/>
                        <a:t>Experiential Learning Week </a:t>
                      </a:r>
                      <a:endParaRPr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Wax Museum Project Based Learning</a:t>
                      </a:r>
                      <a:endParaRPr b="1"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Work on Self-Paced Coursework; No Live Classes</a:t>
                      </a:r>
                      <a:endParaRPr b="1"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EAD3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21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22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23 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24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25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26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27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Community Meeting #</a:t>
                      </a:r>
                      <a:r>
                        <a:rPr b="1" lang="en-US" sz="800"/>
                        <a:t>4</a:t>
                      </a:r>
                      <a:endParaRPr b="1"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800" u="none" cap="none" strike="noStrike"/>
                        <a:t>Wax Museum Presentation</a:t>
                      </a:r>
                      <a:endParaRPr b="1" sz="800" u="none" cap="none" strike="noStrike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highlight>
                            <a:srgbClr val="FCE5CD"/>
                          </a:highlight>
                        </a:rPr>
                        <a:t>Mandatory Lower Academy</a:t>
                      </a:r>
                      <a:r>
                        <a:rPr b="1" lang="en-US" sz="800">
                          <a:highlight>
                            <a:srgbClr val="FCE5CD"/>
                          </a:highlight>
                        </a:rPr>
                        <a:t> </a:t>
                      </a:r>
                      <a:r>
                        <a:rPr b="1" lang="en-US" sz="800" u="none" cap="none" strike="noStrike">
                          <a:highlight>
                            <a:srgbClr val="FCE5CD"/>
                          </a:highlight>
                        </a:rPr>
                        <a:t>Family Attendance via Zoom</a:t>
                      </a:r>
                      <a:endParaRPr b="1" sz="800" u="none" cap="none" strike="noStrike">
                        <a:highlight>
                          <a:srgbClr val="FCE5CD"/>
                        </a:highlight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rPr b="1" lang="en-US" sz="800">
                          <a:highlight>
                            <a:srgbClr val="FCE5CD"/>
                          </a:highlight>
                        </a:rPr>
                        <a:t>Upper Academy Shared With Families</a:t>
                      </a:r>
                      <a:endParaRPr b="1" sz="800">
                        <a:highlight>
                          <a:srgbClr val="FCE5CD"/>
                        </a:highlight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200"/>
                        <a:buFont typeface="Arial"/>
                        <a:buNone/>
                      </a:pPr>
                      <a:r>
                        <a:t/>
                      </a:r>
                      <a:endParaRPr b="1" sz="800">
                        <a:highlight>
                          <a:srgbClr val="FCE5CD"/>
                        </a:highlight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28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36" name="Google Shape;136;g31fe86e0574_0_186"/>
          <p:cNvSpPr txBox="1"/>
          <p:nvPr/>
        </p:nvSpPr>
        <p:spPr>
          <a:xfrm>
            <a:off x="1883300" y="5053375"/>
            <a:ext cx="4444200" cy="5658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Poetry Week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1" name="Google Shape;141;g31fe86e0574_0_274"/>
          <p:cNvGraphicFramePr/>
          <p:nvPr/>
        </p:nvGraphicFramePr>
        <p:xfrm>
          <a:off x="369375" y="56788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{1C777E44-EAC7-4AE1-8AEF-5726BF1E6654}</a:tableStyleId>
              </a:tblPr>
              <a:tblGrid>
                <a:gridCol w="1200750"/>
                <a:gridCol w="1200750"/>
                <a:gridCol w="1200750"/>
                <a:gridCol w="1200750"/>
                <a:gridCol w="1200750"/>
                <a:gridCol w="1200750"/>
                <a:gridCol w="1200750"/>
              </a:tblGrid>
              <a:tr h="653150"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US" sz="29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MARCH 2026</a:t>
                      </a:r>
                      <a:endParaRPr b="1" i="0" sz="26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48075" marB="48075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Sunday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Monday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Tuesday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Wednesday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Thursday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Friday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Saturday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800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Special Sessions today In Preparation for</a:t>
                      </a:r>
                      <a:endParaRPr b="1" sz="8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800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Spring Intensive</a:t>
                      </a:r>
                      <a:endParaRPr b="1" sz="8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4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t/>
                      </a:r>
                      <a:endParaRPr sz="9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6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No School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7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8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9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10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11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12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13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14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15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16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700" u="none" cap="none" strike="noStrike">
                          <a:solidFill>
                            <a:schemeClr val="accent4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Culture Credit Marvelous Monday (MM)-Virtual Se</a:t>
                      </a:r>
                      <a:r>
                        <a:rPr b="1" lang="en-US" sz="700">
                          <a:solidFill>
                            <a:schemeClr val="accent4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ssions for All Intensive Participants</a:t>
                      </a:r>
                      <a:endParaRPr b="1" sz="7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b="1" sz="7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700" u="none" cap="none" strike="noStrike">
                          <a:solidFill>
                            <a:schemeClr val="accent4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No reg. AM Classes until 1 PM EST</a:t>
                      </a:r>
                      <a:endParaRPr b="1" sz="9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17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Start Unit # 4</a:t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Lower Academy</a:t>
                      </a:r>
                      <a:endParaRPr b="1" sz="800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18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19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20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Font typeface="Arial"/>
                        <a:buNone/>
                      </a:pPr>
                      <a:r>
                        <a:rPr b="1" lang="en-US" sz="800" strike="sngStrike">
                          <a:highlight>
                            <a:srgbClr val="FCE5CD"/>
                          </a:highlight>
                        </a:rPr>
                        <a:t>3 PM EST  Community Meeting # 5</a:t>
                      </a:r>
                      <a:endParaRPr sz="1500" strike="sng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21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22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23 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24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25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26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27 </a:t>
                      </a:r>
                      <a:r>
                        <a:rPr b="1" lang="en-US" sz="800">
                          <a:highlight>
                            <a:srgbClr val="FCE5CD"/>
                          </a:highlight>
                        </a:rPr>
                        <a:t>3 PM EST  Community Meeting # 5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/>
                        <a:t> </a:t>
                      </a:r>
                      <a:r>
                        <a:rPr b="1" lang="en-US" sz="900" u="sng"/>
                        <a:t>Upper Academy Only </a:t>
                      </a:r>
                      <a:endParaRPr b="1" sz="900" u="sng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900"/>
                        <a:t>No Live Classes </a:t>
                      </a:r>
                      <a:endParaRPr b="1" sz="900"/>
                    </a:p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-US" sz="900"/>
                        <a:t>Self-Paced Classes</a:t>
                      </a:r>
                      <a:endParaRPr b="1" sz="600">
                        <a:highlight>
                          <a:srgbClr val="FCE5CD"/>
                        </a:highlight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28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29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30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31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42" name="Google Shape;142;g31fe86e0574_0_274"/>
          <p:cNvSpPr txBox="1"/>
          <p:nvPr/>
        </p:nvSpPr>
        <p:spPr>
          <a:xfrm>
            <a:off x="4286275" y="2620500"/>
            <a:ext cx="4383900" cy="554100"/>
          </a:xfrm>
          <a:prstGeom prst="rect">
            <a:avLst/>
          </a:prstGeom>
          <a:solidFill>
            <a:srgbClr val="CFE2F3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Select </a:t>
            </a:r>
            <a:r>
              <a:rPr lang="en-US" sz="12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Middle School</a:t>
            </a: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Scholars in NY for MMUN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g31fe86e0574_0_274"/>
          <p:cNvSpPr/>
          <p:nvPr/>
        </p:nvSpPr>
        <p:spPr>
          <a:xfrm>
            <a:off x="779575" y="2651250"/>
            <a:ext cx="3394500" cy="492600"/>
          </a:xfrm>
          <a:prstGeom prst="rect">
            <a:avLst/>
          </a:prstGeom>
          <a:solidFill>
            <a:srgbClr val="C9DAF8"/>
          </a:solidFill>
          <a:ln cap="flat" cmpd="sng" w="9525">
            <a:solidFill>
              <a:srgbClr val="EEEC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Spring Intensive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4" name="Google Shape;144;g31fe86e0574_0_274"/>
          <p:cNvSpPr txBox="1"/>
          <p:nvPr/>
        </p:nvSpPr>
        <p:spPr>
          <a:xfrm>
            <a:off x="5542975" y="2912250"/>
            <a:ext cx="1870500" cy="9081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Experiential Learning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Live Classes 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Upper Academy: 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Self-Paced Classes, Only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0" i="0" lang="en-US" sz="1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Set Schedule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r>
              <a:t/>
            </a:r>
            <a:endParaRPr sz="12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5" name="Google Shape;145;g31fe86e0574_0_274"/>
          <p:cNvSpPr txBox="1"/>
          <p:nvPr/>
        </p:nvSpPr>
        <p:spPr>
          <a:xfrm>
            <a:off x="1666450" y="2912250"/>
            <a:ext cx="1870500" cy="7389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i="0" lang="en-US" sz="1100" u="sng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Upper Academy Only </a:t>
            </a:r>
            <a:endParaRPr b="1" i="0" sz="1100" u="sng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 Live Classes </a:t>
            </a:r>
            <a:endParaRPr b="1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i="0" lang="en-US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No Set Schedule</a:t>
            </a:r>
            <a:endParaRPr b="1" i="0" sz="11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6" name="Google Shape;146;g31fe86e0574_0_274"/>
          <p:cNvSpPr txBox="1"/>
          <p:nvPr/>
        </p:nvSpPr>
        <p:spPr>
          <a:xfrm>
            <a:off x="1789025" y="6152150"/>
            <a:ext cx="5392800" cy="8466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-US" sz="13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1000" u="sng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Upper Academy Only </a:t>
            </a:r>
            <a:endParaRPr b="1" sz="1000" u="sng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-US" sz="1000">
                <a:latin typeface="Calibri"/>
                <a:ea typeface="Calibri"/>
                <a:cs typeface="Calibri"/>
                <a:sym typeface="Calibri"/>
              </a:rPr>
              <a:t>No Live Classes </a:t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-US" sz="1000">
                <a:latin typeface="Calibri"/>
                <a:ea typeface="Calibri"/>
                <a:cs typeface="Calibri"/>
                <a:sym typeface="Calibri"/>
              </a:rPr>
              <a:t>Self-Paced Classes</a:t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-US" sz="1000">
                <a:latin typeface="Calibri"/>
                <a:ea typeface="Calibri"/>
                <a:cs typeface="Calibri"/>
                <a:sym typeface="Calibri"/>
              </a:rPr>
              <a:t>No Set Schedule</a:t>
            </a:r>
            <a:endParaRPr b="1" sz="1000"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g31fe86e0574_0_274"/>
          <p:cNvSpPr txBox="1"/>
          <p:nvPr/>
        </p:nvSpPr>
        <p:spPr>
          <a:xfrm>
            <a:off x="2572025" y="1868900"/>
            <a:ext cx="3826800" cy="4848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b="0" i="0" lang="en-US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Poetry Week</a:t>
            </a:r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g31fe86e0574_0_274"/>
          <p:cNvSpPr txBox="1"/>
          <p:nvPr/>
        </p:nvSpPr>
        <p:spPr>
          <a:xfrm>
            <a:off x="5315850" y="1868900"/>
            <a:ext cx="1220400" cy="218400"/>
          </a:xfrm>
          <a:prstGeom prst="rect">
            <a:avLst/>
          </a:prstGeom>
          <a:solidFill>
            <a:srgbClr val="D9D2E9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Afternoon</a:t>
            </a:r>
            <a:endParaRPr b="0" i="0" sz="1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Poetry Jam Today! </a:t>
            </a:r>
            <a:endParaRPr b="0" i="0" sz="1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g31fe86e0574_0_274"/>
          <p:cNvSpPr txBox="1"/>
          <p:nvPr/>
        </p:nvSpPr>
        <p:spPr>
          <a:xfrm>
            <a:off x="5393050" y="1144950"/>
            <a:ext cx="799500" cy="777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b="0" i="0" lang="en-US" sz="1000" u="none" cap="none" strike="noStrike">
                <a:solidFill>
                  <a:srgbClr val="000000"/>
                </a:solidFill>
                <a:highlight>
                  <a:srgbClr val="D9D2E9"/>
                </a:highlight>
                <a:latin typeface="Calibri"/>
                <a:ea typeface="Calibri"/>
                <a:cs typeface="Calibri"/>
                <a:sym typeface="Calibri"/>
              </a:rPr>
              <a:t>Upper Academy Poetry Jam Fri. 9 AM</a:t>
            </a:r>
            <a:endParaRPr b="0" i="0" sz="1000" u="none" cap="none" strike="noStrike">
              <a:solidFill>
                <a:srgbClr val="000000"/>
              </a:solidFill>
              <a:highlight>
                <a:srgbClr val="D9D2E9"/>
              </a:highlight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4" name="Google Shape;154;g31fe86e0574_0_436"/>
          <p:cNvGraphicFramePr/>
          <p:nvPr/>
        </p:nvGraphicFramePr>
        <p:xfrm>
          <a:off x="381000" y="304800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{1C777E44-EAC7-4AE1-8AEF-5726BF1E6654}</a:tableStyleId>
              </a:tblPr>
              <a:tblGrid>
                <a:gridCol w="1200750"/>
                <a:gridCol w="1200750"/>
                <a:gridCol w="1200750"/>
                <a:gridCol w="1200750"/>
                <a:gridCol w="1200750"/>
                <a:gridCol w="1200750"/>
                <a:gridCol w="1200750"/>
              </a:tblGrid>
              <a:tr h="653150">
                <a:tc gridSpan="7"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2900"/>
                        <a:buFont typeface="Arial"/>
                        <a:buNone/>
                      </a:pPr>
                      <a:r>
                        <a:rPr b="1" lang="en-US" sz="29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APRIL 2026</a:t>
                      </a:r>
                      <a:endParaRPr b="1" i="0" sz="26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48075" marB="48075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 hMerge="1"/>
                <a:tc hMerge="1"/>
                <a:tc hMerge="1"/>
                <a:tc hMerge="1"/>
                <a:tc hMerge="1"/>
                <a:tc hMerge="1"/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Sunday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Monday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Tuesday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Wednesday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Thursday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Friday</a:t>
                      </a:r>
                      <a:endParaRPr b="1" i="0"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Saturday</a:t>
                      </a:r>
                      <a:endParaRPr b="1" i="0" sz="1500" u="none" cap="none" strike="noStrike">
                        <a:solidFill>
                          <a:schemeClr val="accent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0" marB="0" marR="0" marL="90150" anchor="ctr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Calibri"/>
                        <a:buNone/>
                      </a:pPr>
                      <a:r>
                        <a:t/>
                      </a:r>
                      <a:endParaRPr b="0"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Bookman Old Style"/>
                        <a:buNone/>
                      </a:pPr>
                      <a:r>
                        <a:rPr b="0"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No School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4CCCC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4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5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Easter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6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7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8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9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10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11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12</a:t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solidFill>
                          <a:srgbClr val="C0000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13 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Shark Tank Projects Begin Today</a:t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14 </a:t>
                      </a:r>
                      <a:endParaRPr sz="12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15 </a:t>
                      </a:r>
                      <a:endParaRPr sz="12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16 </a:t>
                      </a:r>
                      <a:endParaRPr sz="12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2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sz="12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17 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18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19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20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chemeClr val="accent4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Culture Credit Marvelous Monday (MM)</a:t>
                      </a:r>
                      <a:endParaRPr b="1"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0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rPr b="1" lang="en-US" sz="800" u="none" cap="none" strike="noStrike">
                          <a:solidFill>
                            <a:schemeClr val="accent4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No reg. AM Classes until 1 PM EST</a:t>
                      </a:r>
                      <a:endParaRPr b="1" sz="1000" u="none" cap="none" strike="noStrike">
                        <a:solidFill>
                          <a:schemeClr val="accent4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21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22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23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24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25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6531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rgbClr val="C0000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26</a:t>
                      </a:r>
                      <a:endParaRPr sz="14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solidFill>
                            <a:schemeClr val="dk1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27  </a:t>
                      </a:r>
                      <a:endParaRPr sz="1500" u="none" cap="none" strike="noStrike">
                        <a:solidFill>
                          <a:schemeClr val="dk1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28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29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/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rPr lang="en-US" sz="1500" u="none" cap="none" strike="noStrike"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30</a:t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End of Unit # 4</a:t>
                      </a:r>
                      <a:endParaRPr b="1" sz="800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b="1" lang="en-US" sz="800">
                          <a:solidFill>
                            <a:srgbClr val="4C1130"/>
                          </a:solidFill>
                          <a:latin typeface="Bookman Old Style"/>
                          <a:ea typeface="Bookman Old Style"/>
                          <a:cs typeface="Bookman Old Style"/>
                          <a:sym typeface="Bookman Old Style"/>
                        </a:rPr>
                        <a:t>Lower Academy</a:t>
                      </a:r>
                      <a:endParaRPr sz="1500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800"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/>
                    </a:p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b="1" sz="800" u="none" cap="none" strike="noStrike">
                        <a:solidFill>
                          <a:srgbClr val="4C1130"/>
                        </a:solidFill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D9D2E9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500"/>
                        <a:buFont typeface="Arial"/>
                        <a:buNone/>
                      </a:pPr>
                      <a:r>
                        <a:t/>
                      </a:r>
                      <a:endParaRPr sz="1500" u="none" cap="none" strike="noStrike">
                        <a:latin typeface="Bookman Old Style"/>
                        <a:ea typeface="Bookman Old Style"/>
                        <a:cs typeface="Bookman Old Style"/>
                        <a:sym typeface="Bookman Old Style"/>
                      </a:endParaRPr>
                    </a:p>
                  </a:txBody>
                  <a:tcPr marT="38100" marB="38100" marR="91450" marL="91450">
                    <a:lnL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666666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</a:tbl>
          </a:graphicData>
        </a:graphic>
      </p:graphicFrame>
      <p:sp>
        <p:nvSpPr>
          <p:cNvPr id="155" name="Google Shape;155;g31fe86e0574_0_436"/>
          <p:cNvSpPr/>
          <p:nvPr/>
        </p:nvSpPr>
        <p:spPr>
          <a:xfrm>
            <a:off x="1764975" y="3167400"/>
            <a:ext cx="5637300" cy="261600"/>
          </a:xfrm>
          <a:prstGeom prst="rect">
            <a:avLst/>
          </a:prstGeom>
          <a:solidFill>
            <a:srgbClr val="F4CCCC"/>
          </a:solidFill>
          <a:ln cap="flat" cmpd="sng" w="9525">
            <a:solidFill>
              <a:srgbClr val="EEECE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-US" sz="14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Spring Break</a:t>
            </a:r>
            <a:endParaRPr b="0" i="0" sz="1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g31fe86e0574_0_436"/>
          <p:cNvSpPr txBox="1"/>
          <p:nvPr/>
        </p:nvSpPr>
        <p:spPr>
          <a:xfrm>
            <a:off x="3983250" y="1853375"/>
            <a:ext cx="2126400" cy="908100"/>
          </a:xfrm>
          <a:prstGeom prst="rect">
            <a:avLst/>
          </a:prstGeom>
          <a:solidFill>
            <a:srgbClr val="D9EAD3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-US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US" sz="1100" u="sng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Upper Academy Only </a:t>
            </a:r>
            <a:endParaRPr b="1" sz="1100" u="sng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-US" sz="1100">
                <a:latin typeface="Calibri"/>
                <a:ea typeface="Calibri"/>
                <a:cs typeface="Calibri"/>
                <a:sym typeface="Calibri"/>
              </a:rPr>
              <a:t>No Live Classes </a:t>
            </a:r>
            <a:endParaRPr b="1"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-US" sz="1100">
                <a:latin typeface="Calibri"/>
                <a:ea typeface="Calibri"/>
                <a:cs typeface="Calibri"/>
                <a:sym typeface="Calibri"/>
              </a:rPr>
              <a:t>Self-Paced Classes</a:t>
            </a:r>
            <a:endParaRPr b="1" sz="11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1" lang="en-US" sz="1100">
                <a:latin typeface="Calibri"/>
                <a:ea typeface="Calibri"/>
                <a:cs typeface="Calibri"/>
                <a:sym typeface="Calibri"/>
              </a:rPr>
              <a:t>No Set Schedule</a:t>
            </a:r>
            <a:endParaRPr b="1" sz="110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2020-12-11T13:55:14Z</dcterms:created>
  <dc:creator>CalendarLabs.com</dc:creator>
</cp:coreProperties>
</file>